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57" r:id="rId3"/>
    <p:sldId id="268" r:id="rId4"/>
    <p:sldId id="258" r:id="rId5"/>
    <p:sldId id="269" r:id="rId6"/>
    <p:sldId id="270" r:id="rId7"/>
    <p:sldId id="259" r:id="rId8"/>
    <p:sldId id="260" r:id="rId9"/>
    <p:sldId id="261" r:id="rId10"/>
    <p:sldId id="262" r:id="rId11"/>
    <p:sldId id="263" r:id="rId12"/>
    <p:sldId id="264" r:id="rId13"/>
    <p:sldId id="265" r:id="rId14"/>
    <p:sldId id="266" r:id="rId15"/>
    <p:sldId id="267" r:id="rId16"/>
  </p:sldIdLst>
  <p:sldSz cx="12192000" cy="6858000"/>
  <p:notesSz cx="6881813" cy="96615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p:scale>
          <a:sx n="81" d="100"/>
          <a:sy n="81" d="100"/>
        </p:scale>
        <p:origin x="-204"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84754"/>
          </a:xfrm>
          <a:prstGeom prst="rect">
            <a:avLst/>
          </a:prstGeom>
        </p:spPr>
        <p:txBody>
          <a:bodyPr vert="horz" lIns="94531" tIns="47265" rIns="94531" bIns="47265" rtlCol="0"/>
          <a:lstStyle>
            <a:lvl1pPr algn="l">
              <a:defRPr sz="1200"/>
            </a:lvl1pPr>
          </a:lstStyle>
          <a:p>
            <a:endParaRPr lang="en-GB"/>
          </a:p>
        </p:txBody>
      </p:sp>
      <p:sp>
        <p:nvSpPr>
          <p:cNvPr id="3" name="Date Placeholder 2"/>
          <p:cNvSpPr>
            <a:spLocks noGrp="1"/>
          </p:cNvSpPr>
          <p:nvPr>
            <p:ph type="dt" sz="quarter" idx="1"/>
          </p:nvPr>
        </p:nvSpPr>
        <p:spPr>
          <a:xfrm>
            <a:off x="3898102" y="0"/>
            <a:ext cx="2982119" cy="484754"/>
          </a:xfrm>
          <a:prstGeom prst="rect">
            <a:avLst/>
          </a:prstGeom>
        </p:spPr>
        <p:txBody>
          <a:bodyPr vert="horz" lIns="94531" tIns="47265" rIns="94531" bIns="47265" rtlCol="0"/>
          <a:lstStyle>
            <a:lvl1pPr algn="r">
              <a:defRPr sz="1200"/>
            </a:lvl1pPr>
          </a:lstStyle>
          <a:p>
            <a:fld id="{BBB835CC-E921-4200-941E-1E3D91AC165B}" type="datetimeFigureOut">
              <a:rPr lang="en-GB" smtClean="0"/>
              <a:t>16/06/2016</a:t>
            </a:fld>
            <a:endParaRPr lang="en-GB"/>
          </a:p>
        </p:txBody>
      </p:sp>
      <p:sp>
        <p:nvSpPr>
          <p:cNvPr id="4" name="Footer Placeholder 3"/>
          <p:cNvSpPr>
            <a:spLocks noGrp="1"/>
          </p:cNvSpPr>
          <p:nvPr>
            <p:ph type="ftr" sz="quarter" idx="2"/>
          </p:nvPr>
        </p:nvSpPr>
        <p:spPr>
          <a:xfrm>
            <a:off x="0" y="9176772"/>
            <a:ext cx="2982119" cy="484753"/>
          </a:xfrm>
          <a:prstGeom prst="rect">
            <a:avLst/>
          </a:prstGeom>
        </p:spPr>
        <p:txBody>
          <a:bodyPr vert="horz" lIns="94531" tIns="47265" rIns="94531" bIns="47265" rtlCol="0" anchor="b"/>
          <a:lstStyle>
            <a:lvl1pPr algn="l">
              <a:defRPr sz="1200"/>
            </a:lvl1pPr>
          </a:lstStyle>
          <a:p>
            <a:endParaRPr lang="en-GB"/>
          </a:p>
        </p:txBody>
      </p:sp>
      <p:sp>
        <p:nvSpPr>
          <p:cNvPr id="5" name="Slide Number Placeholder 4"/>
          <p:cNvSpPr>
            <a:spLocks noGrp="1"/>
          </p:cNvSpPr>
          <p:nvPr>
            <p:ph type="sldNum" sz="quarter" idx="3"/>
          </p:nvPr>
        </p:nvSpPr>
        <p:spPr>
          <a:xfrm>
            <a:off x="3898102" y="9176772"/>
            <a:ext cx="2982119" cy="484753"/>
          </a:xfrm>
          <a:prstGeom prst="rect">
            <a:avLst/>
          </a:prstGeom>
        </p:spPr>
        <p:txBody>
          <a:bodyPr vert="horz" lIns="94531" tIns="47265" rIns="94531" bIns="47265" rtlCol="0" anchor="b"/>
          <a:lstStyle>
            <a:lvl1pPr algn="r">
              <a:defRPr sz="1200"/>
            </a:lvl1pPr>
          </a:lstStyle>
          <a:p>
            <a:fld id="{3FE45199-410E-4691-81AE-E5D563D1557A}" type="slidenum">
              <a:rPr lang="en-GB" smtClean="0"/>
              <a:t>‹#›</a:t>
            </a:fld>
            <a:endParaRPr lang="en-GB"/>
          </a:p>
        </p:txBody>
      </p:sp>
    </p:spTree>
    <p:extLst>
      <p:ext uri="{BB962C8B-B14F-4D97-AF65-F5344CB8AC3E}">
        <p14:creationId xmlns:p14="http://schemas.microsoft.com/office/powerpoint/2010/main" val="1360628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0FB05E0-C7CB-432D-841D-B9E04AF4995C}" type="datetimeFigureOut">
              <a:rPr lang="en-GB" smtClean="0"/>
              <a:t>16/06/2016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917501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0FB05E0-C7CB-432D-841D-B9E04AF4995C}" type="datetimeFigureOut">
              <a:rPr lang="en-GB" smtClean="0"/>
              <a:t>16/06/2016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78930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FB05E0-C7CB-432D-841D-B9E04AF4995C}" type="datetimeFigureOut">
              <a:rPr lang="en-GB" smtClean="0"/>
              <a:t>16/06/2016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1351315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0FB05E0-C7CB-432D-841D-B9E04AF4995C}" type="datetimeFigureOut">
              <a:rPr lang="en-GB" smtClean="0"/>
              <a:t>16/06/2016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1507448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0FB05E0-C7CB-432D-841D-B9E04AF4995C}" type="datetimeFigureOut">
              <a:rPr lang="en-GB" smtClean="0"/>
              <a:t>16/06/2016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2082066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0FB05E0-C7CB-432D-841D-B9E04AF4995C}" type="datetimeFigureOut">
              <a:rPr lang="en-GB" smtClean="0"/>
              <a:t>16/06/2016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1956897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FB05E0-C7CB-432D-841D-B9E04AF4995C}" type="datetimeFigureOut">
              <a:rPr lang="en-GB" smtClean="0"/>
              <a:t>16/06/2016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369824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FB05E0-C7CB-432D-841D-B9E04AF4995C}" type="datetimeFigureOut">
              <a:rPr lang="en-GB" smtClean="0"/>
              <a:t>16/06/2016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3005453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FB05E0-C7CB-432D-841D-B9E04AF4995C}" type="datetimeFigureOut">
              <a:rPr lang="en-GB" smtClean="0"/>
              <a:t>16/06/2016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3377239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0FB05E0-C7CB-432D-841D-B9E04AF4995C}" type="datetimeFigureOut">
              <a:rPr lang="en-GB" smtClean="0"/>
              <a:t>16/06/2016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2515967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0FB05E0-C7CB-432D-841D-B9E04AF4995C}" type="datetimeFigureOut">
              <a:rPr lang="en-GB" smtClean="0"/>
              <a:t>16/06/2016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8A7E2F-0CEA-42F1-B89A-6AF60C2538DC}" type="slidenum">
              <a:rPr lang="en-GB" smtClean="0"/>
              <a:t>‹#›</a:t>
            </a:fld>
            <a:endParaRPr lang="en-GB"/>
          </a:p>
        </p:txBody>
      </p:sp>
    </p:spTree>
    <p:extLst>
      <p:ext uri="{BB962C8B-B14F-4D97-AF65-F5344CB8AC3E}">
        <p14:creationId xmlns:p14="http://schemas.microsoft.com/office/powerpoint/2010/main" val="3786253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FB05E0-C7CB-432D-841D-B9E04AF4995C}" type="datetimeFigureOut">
              <a:rPr lang="en-GB" smtClean="0"/>
              <a:t>16/06/2016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8A7E2F-0CEA-42F1-B89A-6AF60C2538DC}" type="slidenum">
              <a:rPr lang="en-GB" smtClean="0"/>
              <a:t>‹#›</a:t>
            </a:fld>
            <a:endParaRPr lang="en-GB"/>
          </a:p>
        </p:txBody>
      </p:sp>
    </p:spTree>
    <p:extLst>
      <p:ext uri="{BB962C8B-B14F-4D97-AF65-F5344CB8AC3E}">
        <p14:creationId xmlns:p14="http://schemas.microsoft.com/office/powerpoint/2010/main" val="2046050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iXMJIyN3f-0"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1SVqfOSSzj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latin typeface="Comic Sans MS" panose="030F0702030302020204" pitchFamily="66" charset="0"/>
              </a:rPr>
              <a:t>SEND Interventions at River View Primary &amp; Nursery School</a:t>
            </a:r>
            <a:endParaRPr lang="en-GB" dirty="0">
              <a:latin typeface="Comic Sans MS" panose="030F0702030302020204" pitchFamily="66" charset="0"/>
            </a:endParaRPr>
          </a:p>
        </p:txBody>
      </p:sp>
      <p:sp>
        <p:nvSpPr>
          <p:cNvPr id="3" name="Subtitle 2"/>
          <p:cNvSpPr>
            <a:spLocks noGrp="1"/>
          </p:cNvSpPr>
          <p:nvPr>
            <p:ph type="subTitle" idx="1"/>
          </p:nvPr>
        </p:nvSpPr>
        <p:spPr/>
        <p:txBody>
          <a:bodyPr/>
          <a:lstStyle/>
          <a:p>
            <a:r>
              <a:rPr lang="en-GB" dirty="0" smtClean="0">
                <a:latin typeface="Comic Sans MS" panose="030F0702030302020204" pitchFamily="66" charset="0"/>
              </a:rPr>
              <a:t>Staff Training Day</a:t>
            </a:r>
          </a:p>
          <a:p>
            <a:r>
              <a:rPr lang="en-GB" dirty="0" smtClean="0">
                <a:latin typeface="Comic Sans MS" panose="030F0702030302020204" pitchFamily="66" charset="0"/>
              </a:rPr>
              <a:t>Monday 4</a:t>
            </a:r>
            <a:r>
              <a:rPr lang="en-GB" baseline="30000" dirty="0" smtClean="0">
                <a:latin typeface="Comic Sans MS" panose="030F0702030302020204" pitchFamily="66" charset="0"/>
              </a:rPr>
              <a:t>th</a:t>
            </a:r>
            <a:r>
              <a:rPr lang="en-GB" dirty="0" smtClean="0">
                <a:latin typeface="Comic Sans MS" panose="030F0702030302020204" pitchFamily="66" charset="0"/>
              </a:rPr>
              <a:t> January</a:t>
            </a:r>
            <a:r>
              <a:rPr lang="en-GB" smtClean="0">
                <a:latin typeface="Comic Sans MS" panose="030F0702030302020204" pitchFamily="66" charset="0"/>
              </a:rPr>
              <a:t>, 2016</a:t>
            </a:r>
            <a:endParaRPr lang="en-GB" dirty="0">
              <a:latin typeface="Comic Sans MS" panose="030F0702030302020204" pitchFamily="66" charset="0"/>
            </a:endParaRPr>
          </a:p>
        </p:txBody>
      </p:sp>
    </p:spTree>
    <p:extLst>
      <p:ext uri="{BB962C8B-B14F-4D97-AF65-F5344CB8AC3E}">
        <p14:creationId xmlns:p14="http://schemas.microsoft.com/office/powerpoint/2010/main" val="8393734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The Listening Program</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The Listening Program</a:t>
            </a:r>
            <a:r>
              <a:rPr lang="en-GB" baseline="30000" dirty="0">
                <a:latin typeface="Comic Sans MS" panose="030F0702030302020204" pitchFamily="66" charset="0"/>
              </a:rPr>
              <a:t>®</a:t>
            </a:r>
            <a:r>
              <a:rPr lang="en-GB" dirty="0">
                <a:latin typeface="Comic Sans MS" panose="030F0702030302020204" pitchFamily="66" charset="0"/>
              </a:rPr>
              <a:t>(TLP) is a music listening method, personalized to improve brain fitness at any age or level of ability.</a:t>
            </a:r>
          </a:p>
          <a:p>
            <a:pPr marL="0" indent="0">
              <a:buNone/>
            </a:pPr>
            <a:r>
              <a:rPr lang="en-GB" dirty="0">
                <a:latin typeface="Comic Sans MS" panose="030F0702030302020204" pitchFamily="66" charset="0"/>
              </a:rPr>
              <a:t>Used and trusted by hundreds of thousands of people in over 35 countries, TLP is offered through our international network of trained providers.</a:t>
            </a:r>
          </a:p>
          <a:p>
            <a:pPr marL="0" indent="0">
              <a:buNone/>
            </a:pPr>
            <a:r>
              <a:rPr lang="en-GB" dirty="0" smtClean="0">
                <a:latin typeface="Comic Sans MS" panose="030F0702030302020204" pitchFamily="66" charset="0"/>
              </a:rPr>
              <a:t>Psycho-acoustically modified music which works on the idea of the neuroplasticity of the brain</a:t>
            </a:r>
          </a:p>
          <a:p>
            <a:pPr marL="0" indent="0">
              <a:buNone/>
            </a:pPr>
            <a:r>
              <a:rPr lang="en-GB" dirty="0">
                <a:latin typeface="Comic Sans MS" panose="030F0702030302020204" pitchFamily="66" charset="0"/>
                <a:hlinkClick r:id="rId2"/>
              </a:rPr>
              <a:t>https://</a:t>
            </a:r>
            <a:r>
              <a:rPr lang="en-GB" dirty="0" smtClean="0">
                <a:latin typeface="Comic Sans MS" panose="030F0702030302020204" pitchFamily="66" charset="0"/>
                <a:hlinkClick r:id="rId2"/>
              </a:rPr>
              <a:t>www.youtube.com/watch?v=iXMJIyN3f-0</a:t>
            </a:r>
            <a:endParaRPr lang="en-GB" dirty="0" smtClean="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3989947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GB" sz="3200" dirty="0" smtClean="0">
                <a:latin typeface="Comic Sans MS" panose="030F0702030302020204" pitchFamily="66" charset="0"/>
              </a:rPr>
              <a:t/>
            </a:r>
            <a:br>
              <a:rPr lang="en-GB" sz="3200" dirty="0" smtClean="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r>
              <a:rPr lang="en-GB" sz="3200" dirty="0" smtClean="0">
                <a:latin typeface="Comic Sans MS" panose="030F0702030302020204" pitchFamily="66" charset="0"/>
              </a:rPr>
              <a:t>TLP </a:t>
            </a:r>
            <a:r>
              <a:rPr lang="en-GB" sz="3200" dirty="0">
                <a:latin typeface="Comic Sans MS" panose="030F0702030302020204" pitchFamily="66" charset="0"/>
              </a:rPr>
              <a:t>has global effects on the brain, and is commonly used to support changes in a wide range of brain performance areas:</a:t>
            </a:r>
            <a:br>
              <a:rPr lang="en-GB" sz="3200" dirty="0">
                <a:latin typeface="Comic Sans MS" panose="030F0702030302020204" pitchFamily="66" charset="0"/>
              </a:rPr>
            </a:br>
            <a:r>
              <a:rPr lang="en-GB" sz="3200" dirty="0">
                <a:latin typeface="Comic Sans MS" panose="030F0702030302020204" pitchFamily="66" charset="0"/>
              </a:rPr>
              <a:t/>
            </a:r>
            <a:br>
              <a:rPr lang="en-GB" sz="3200" dirty="0">
                <a:latin typeface="Comic Sans MS" panose="030F0702030302020204" pitchFamily="66" charset="0"/>
              </a:rPr>
            </a:br>
            <a:endParaRPr lang="en-GB" sz="3200"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lgn="ctr">
              <a:buNone/>
            </a:pPr>
            <a:r>
              <a:rPr lang="en-GB" sz="4400" dirty="0" smtClean="0">
                <a:latin typeface="Comic Sans MS" panose="030F0702030302020204" pitchFamily="66" charset="0"/>
              </a:rPr>
              <a:t>Executive Function</a:t>
            </a:r>
            <a:r>
              <a:rPr lang="en-GB" sz="4400" dirty="0">
                <a:latin typeface="Comic Sans MS" panose="030F0702030302020204" pitchFamily="66" charset="0"/>
              </a:rPr>
              <a:t/>
            </a:r>
            <a:br>
              <a:rPr lang="en-GB" sz="4400" dirty="0">
                <a:latin typeface="Comic Sans MS" panose="030F0702030302020204" pitchFamily="66" charset="0"/>
              </a:rPr>
            </a:br>
            <a:r>
              <a:rPr lang="en-GB" sz="4400" dirty="0">
                <a:latin typeface="Comic Sans MS" panose="030F0702030302020204" pitchFamily="66" charset="0"/>
              </a:rPr>
              <a:t>Communication</a:t>
            </a:r>
            <a:br>
              <a:rPr lang="en-GB" sz="4400" dirty="0">
                <a:latin typeface="Comic Sans MS" panose="030F0702030302020204" pitchFamily="66" charset="0"/>
              </a:rPr>
            </a:br>
            <a:r>
              <a:rPr lang="en-GB" sz="4400" dirty="0">
                <a:latin typeface="Comic Sans MS" panose="030F0702030302020204" pitchFamily="66" charset="0"/>
              </a:rPr>
              <a:t>Auditory Processing</a:t>
            </a:r>
            <a:br>
              <a:rPr lang="en-GB" sz="4400" dirty="0">
                <a:latin typeface="Comic Sans MS" panose="030F0702030302020204" pitchFamily="66" charset="0"/>
              </a:rPr>
            </a:br>
            <a:r>
              <a:rPr lang="en-GB" sz="4400" dirty="0">
                <a:latin typeface="Comic Sans MS" panose="030F0702030302020204" pitchFamily="66" charset="0"/>
              </a:rPr>
              <a:t>Social &amp; Emotional Function</a:t>
            </a:r>
            <a:br>
              <a:rPr lang="en-GB" sz="4400" dirty="0">
                <a:latin typeface="Comic Sans MS" panose="030F0702030302020204" pitchFamily="66" charset="0"/>
              </a:rPr>
            </a:br>
            <a:r>
              <a:rPr lang="en-GB" sz="4400" dirty="0">
                <a:latin typeface="Comic Sans MS" panose="030F0702030302020204" pitchFamily="66" charset="0"/>
              </a:rPr>
              <a:t>Stress Response</a:t>
            </a:r>
            <a:br>
              <a:rPr lang="en-GB" sz="4400" dirty="0">
                <a:latin typeface="Comic Sans MS" panose="030F0702030302020204" pitchFamily="66" charset="0"/>
              </a:rPr>
            </a:br>
            <a:r>
              <a:rPr lang="en-GB" sz="4400" dirty="0">
                <a:latin typeface="Comic Sans MS" panose="030F0702030302020204" pitchFamily="66" charset="0"/>
              </a:rPr>
              <a:t>Motor Coordination</a:t>
            </a:r>
            <a:br>
              <a:rPr lang="en-GB" sz="4400" dirty="0">
                <a:latin typeface="Comic Sans MS" panose="030F0702030302020204" pitchFamily="66" charset="0"/>
              </a:rPr>
            </a:br>
            <a:r>
              <a:rPr lang="en-GB" sz="4400" dirty="0">
                <a:latin typeface="Comic Sans MS" panose="030F0702030302020204" pitchFamily="66" charset="0"/>
              </a:rPr>
              <a:t>Creativity </a:t>
            </a:r>
          </a:p>
          <a:p>
            <a:pPr marL="0" indent="0">
              <a:buNone/>
            </a:pPr>
            <a:endParaRPr lang="en-GB" dirty="0"/>
          </a:p>
        </p:txBody>
      </p:sp>
    </p:spTree>
    <p:extLst>
      <p:ext uri="{BB962C8B-B14F-4D97-AF65-F5344CB8AC3E}">
        <p14:creationId xmlns:p14="http://schemas.microsoft.com/office/powerpoint/2010/main" val="1641548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Lego Therapy</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8078" y="1792902"/>
            <a:ext cx="3580196" cy="3580196"/>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0816" y="1690688"/>
            <a:ext cx="5052669" cy="3784625"/>
          </a:xfrm>
          <a:prstGeom prst="rect">
            <a:avLst/>
          </a:prstGeom>
        </p:spPr>
      </p:pic>
    </p:spTree>
    <p:extLst>
      <p:ext uri="{BB962C8B-B14F-4D97-AF65-F5344CB8AC3E}">
        <p14:creationId xmlns:p14="http://schemas.microsoft.com/office/powerpoint/2010/main" val="36058765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What is Lego therapy?</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pPr marL="0" indent="0">
              <a:buNone/>
            </a:pPr>
            <a:r>
              <a:rPr lang="en-GB" dirty="0" smtClean="0">
                <a:latin typeface="Comic Sans MS" panose="030F0702030302020204" pitchFamily="66" charset="0"/>
              </a:rPr>
              <a:t>LEGO-based therapy is a social development program to improve effective social development.</a:t>
            </a:r>
          </a:p>
          <a:p>
            <a:pPr marL="0" indent="0">
              <a:buNone/>
            </a:pPr>
            <a:endParaRPr lang="en-GB" dirty="0">
              <a:latin typeface="Comic Sans MS" panose="030F0702030302020204" pitchFamily="66" charset="0"/>
            </a:endParaRPr>
          </a:p>
          <a:p>
            <a:pPr marL="0" indent="0">
              <a:buNone/>
            </a:pPr>
            <a:r>
              <a:rPr lang="en-GB" dirty="0" smtClean="0">
                <a:latin typeface="Comic Sans MS" panose="030F0702030302020204" pitchFamily="66" charset="0"/>
              </a:rPr>
              <a:t>The children work in groups of 3 and take on defined roles as </a:t>
            </a:r>
          </a:p>
          <a:p>
            <a:pPr marL="0" indent="0">
              <a:buNone/>
            </a:pPr>
            <a:r>
              <a:rPr lang="en-GB" dirty="0" smtClean="0">
                <a:latin typeface="Comic Sans MS" panose="030F0702030302020204" pitchFamily="66" charset="0"/>
              </a:rPr>
              <a:t>Engineer</a:t>
            </a:r>
          </a:p>
          <a:p>
            <a:pPr marL="0" indent="0">
              <a:buNone/>
            </a:pPr>
            <a:r>
              <a:rPr lang="en-GB" dirty="0" smtClean="0">
                <a:latin typeface="Comic Sans MS" panose="030F0702030302020204" pitchFamily="66" charset="0"/>
              </a:rPr>
              <a:t>Supplier</a:t>
            </a:r>
          </a:p>
          <a:p>
            <a:pPr marL="0" indent="0">
              <a:buNone/>
            </a:pPr>
            <a:r>
              <a:rPr lang="en-GB" dirty="0" smtClean="0">
                <a:latin typeface="Comic Sans MS" panose="030F0702030302020204" pitchFamily="66" charset="0"/>
              </a:rPr>
              <a:t>Builder</a:t>
            </a:r>
          </a:p>
          <a:p>
            <a:pPr marL="0" indent="0">
              <a:buNone/>
            </a:pPr>
            <a:r>
              <a:rPr lang="en-GB" dirty="0" smtClean="0">
                <a:latin typeface="Comic Sans MS" panose="030F0702030302020204" pitchFamily="66" charset="0"/>
              </a:rPr>
              <a:t>The children rotate through these roles.</a:t>
            </a:r>
          </a:p>
          <a:p>
            <a:pPr marL="0" indent="0">
              <a:buNone/>
            </a:pPr>
            <a:r>
              <a:rPr lang="en-GB" dirty="0">
                <a:latin typeface="Comic Sans MS" panose="030F0702030302020204" pitchFamily="66" charset="0"/>
                <a:hlinkClick r:id="rId2"/>
              </a:rPr>
              <a:t>https://</a:t>
            </a:r>
            <a:r>
              <a:rPr lang="en-GB" dirty="0" smtClean="0">
                <a:latin typeface="Comic Sans MS" panose="030F0702030302020204" pitchFamily="66" charset="0"/>
                <a:hlinkClick r:id="rId2"/>
              </a:rPr>
              <a:t>www.youtube.com/watch?v=1SVqfOSSzjs</a:t>
            </a:r>
            <a:endParaRPr lang="en-GB" dirty="0" smtClean="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3715118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What skills do the children develop?</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85000" lnSpcReduction="20000"/>
          </a:bodyPr>
          <a:lstStyle/>
          <a:p>
            <a:r>
              <a:rPr lang="en-GB" dirty="0" smtClean="0">
                <a:latin typeface="Comic Sans MS" panose="030F0702030302020204" pitchFamily="66" charset="0"/>
              </a:rPr>
              <a:t>Collaborative work</a:t>
            </a:r>
          </a:p>
          <a:p>
            <a:r>
              <a:rPr lang="en-GB" dirty="0" smtClean="0">
                <a:latin typeface="Comic Sans MS" panose="030F0702030302020204" pitchFamily="66" charset="0"/>
              </a:rPr>
              <a:t>Division of labour</a:t>
            </a:r>
          </a:p>
          <a:p>
            <a:r>
              <a:rPr lang="en-GB" dirty="0" smtClean="0">
                <a:latin typeface="Comic Sans MS" panose="030F0702030302020204" pitchFamily="66" charset="0"/>
              </a:rPr>
              <a:t>Sharing</a:t>
            </a:r>
          </a:p>
          <a:p>
            <a:r>
              <a:rPr lang="en-GB" dirty="0" smtClean="0">
                <a:latin typeface="Comic Sans MS" panose="030F0702030302020204" pitchFamily="66" charset="0"/>
              </a:rPr>
              <a:t>Turn-taking</a:t>
            </a:r>
          </a:p>
          <a:p>
            <a:r>
              <a:rPr lang="en-GB" dirty="0" smtClean="0">
                <a:latin typeface="Comic Sans MS" panose="030F0702030302020204" pitchFamily="66" charset="0"/>
              </a:rPr>
              <a:t>Emphasis on verbal and non-verbal communication</a:t>
            </a:r>
          </a:p>
          <a:p>
            <a:r>
              <a:rPr lang="en-GB" dirty="0" smtClean="0">
                <a:latin typeface="Comic Sans MS" panose="030F0702030302020204" pitchFamily="66" charset="0"/>
              </a:rPr>
              <a:t>Eye contact</a:t>
            </a:r>
          </a:p>
          <a:p>
            <a:r>
              <a:rPr lang="en-GB" dirty="0" smtClean="0">
                <a:latin typeface="Comic Sans MS" panose="030F0702030302020204" pitchFamily="66" charset="0"/>
              </a:rPr>
              <a:t>Social problem-solving</a:t>
            </a:r>
          </a:p>
          <a:p>
            <a:r>
              <a:rPr lang="en-GB" dirty="0" smtClean="0">
                <a:latin typeface="Comic Sans MS" panose="030F0702030302020204" pitchFamily="66" charset="0"/>
              </a:rPr>
              <a:t>Impulse control</a:t>
            </a:r>
          </a:p>
          <a:p>
            <a:r>
              <a:rPr lang="en-GB" dirty="0" smtClean="0">
                <a:latin typeface="Comic Sans MS" panose="030F0702030302020204" pitchFamily="66" charset="0"/>
              </a:rPr>
              <a:t>Attention and concentration</a:t>
            </a:r>
          </a:p>
          <a:p>
            <a:r>
              <a:rPr lang="en-GB" dirty="0" smtClean="0">
                <a:latin typeface="Comic Sans MS" panose="030F0702030302020204" pitchFamily="66" charset="0"/>
              </a:rPr>
              <a:t>Giving clear and understandable instructions</a:t>
            </a:r>
          </a:p>
          <a:p>
            <a:r>
              <a:rPr lang="en-GB" dirty="0" smtClean="0">
                <a:latin typeface="Comic Sans MS" panose="030F0702030302020204" pitchFamily="66" charset="0"/>
              </a:rPr>
              <a:t>Taking the lead</a:t>
            </a:r>
            <a:endParaRPr lang="en-GB" dirty="0">
              <a:latin typeface="Comic Sans MS" panose="030F0702030302020204" pitchFamily="66" charset="0"/>
            </a:endParaRPr>
          </a:p>
        </p:txBody>
      </p:sp>
    </p:spTree>
    <p:extLst>
      <p:ext uri="{BB962C8B-B14F-4D97-AF65-F5344CB8AC3E}">
        <p14:creationId xmlns:p14="http://schemas.microsoft.com/office/powerpoint/2010/main" val="7190311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Speech &amp; Language Therapy</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latin typeface="Comic Sans MS" panose="030F0702030302020204" pitchFamily="66" charset="0"/>
              </a:rPr>
              <a:t>The school has identified quite a challenge with Speech, Language and Communication Needs.</a:t>
            </a:r>
          </a:p>
          <a:p>
            <a:pPr marL="0" indent="0">
              <a:buNone/>
            </a:pPr>
            <a:r>
              <a:rPr lang="en-GB" dirty="0" smtClean="0">
                <a:latin typeface="Comic Sans MS" panose="030F0702030302020204" pitchFamily="66" charset="0"/>
              </a:rPr>
              <a:t>The head teacher has provided budget for us to directly employ speech and language therapists who can support teachers and children. We have employed therapists through West Midlands Independent Speech and Language Therapy Services – Ina Strathausen and Lisa </a:t>
            </a:r>
            <a:r>
              <a:rPr lang="en-GB" dirty="0" err="1" smtClean="0">
                <a:latin typeface="Comic Sans MS" panose="030F0702030302020204" pitchFamily="66" charset="0"/>
              </a:rPr>
              <a:t>Christophorou</a:t>
            </a:r>
            <a:r>
              <a:rPr lang="en-GB" dirty="0" smtClean="0">
                <a:latin typeface="Comic Sans MS" panose="030F0702030302020204" pitchFamily="66" charset="0"/>
              </a:rPr>
              <a:t>.</a:t>
            </a:r>
            <a:endParaRPr lang="en-GB" dirty="0">
              <a:latin typeface="Comic Sans MS" panose="030F0702030302020204" pitchFamily="66" charset="0"/>
            </a:endParaRPr>
          </a:p>
          <a:p>
            <a:pPr marL="0" indent="0">
              <a:buNone/>
            </a:pPr>
            <a:r>
              <a:rPr lang="en-GB" dirty="0" smtClean="0">
                <a:latin typeface="Comic Sans MS" panose="030F0702030302020204" pitchFamily="66" charset="0"/>
              </a:rPr>
              <a:t>SEND team are very experienced with speech and language difficulties and have over 25 year experience of working with children with very severe difficulties.</a:t>
            </a:r>
          </a:p>
          <a:p>
            <a:pPr marL="0" indent="0">
              <a:buNone/>
            </a:pPr>
            <a:r>
              <a:rPr lang="en-GB" dirty="0" smtClean="0">
                <a:latin typeface="Comic Sans MS" panose="030F0702030302020204" pitchFamily="66" charset="0"/>
              </a:rPr>
              <a:t>ICAN licensee and Communication Champion.</a:t>
            </a:r>
            <a:endParaRPr lang="en-GB" dirty="0">
              <a:latin typeface="Comic Sans MS" panose="030F0702030302020204" pitchFamily="66" charset="0"/>
            </a:endParaRPr>
          </a:p>
        </p:txBody>
      </p:sp>
    </p:spTree>
    <p:extLst>
      <p:ext uri="{BB962C8B-B14F-4D97-AF65-F5344CB8AC3E}">
        <p14:creationId xmlns:p14="http://schemas.microsoft.com/office/powerpoint/2010/main" val="26503643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latin typeface="Comic Sans MS" panose="030F0702030302020204" pitchFamily="66" charset="0"/>
              </a:rPr>
              <a:t>Superflex</a:t>
            </a:r>
            <a:r>
              <a:rPr lang="en-GB" dirty="0" smtClean="0">
                <a:latin typeface="Comic Sans MS" panose="030F0702030302020204" pitchFamily="66" charset="0"/>
              </a:rPr>
              <a:t> – Social Communication</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3808" y="1569779"/>
            <a:ext cx="2374308" cy="3193759"/>
          </a:xfrm>
        </p:spPr>
      </p:pic>
      <p:sp>
        <p:nvSpPr>
          <p:cNvPr id="5" name="Rectangle 4"/>
          <p:cNvSpPr/>
          <p:nvPr/>
        </p:nvSpPr>
        <p:spPr>
          <a:xfrm>
            <a:off x="3047999" y="1997839"/>
            <a:ext cx="8068019" cy="4893647"/>
          </a:xfrm>
          <a:prstGeom prst="rect">
            <a:avLst/>
          </a:prstGeom>
        </p:spPr>
        <p:txBody>
          <a:bodyPr wrap="square">
            <a:spAutoFit/>
          </a:bodyPr>
          <a:lstStyle/>
          <a:p>
            <a:r>
              <a:rPr lang="en-GB" sz="2400" dirty="0" err="1">
                <a:latin typeface="Comic Sans MS" panose="030F0702030302020204" pitchFamily="66" charset="0"/>
              </a:rPr>
              <a:t>Superflex</a:t>
            </a:r>
            <a:r>
              <a:rPr lang="en-GB" sz="2400" dirty="0">
                <a:latin typeface="Comic Sans MS" panose="030F0702030302020204" pitchFamily="66" charset="0"/>
              </a:rPr>
              <a:t> ®: A Superhero Social Thinking Curriculum provides educators, parents and therapists fun and motivating ways to teach students with social and communication difficulties (undiagnosed or diagnosed, such as Asperger Syndrome, ADHD, high-functioning autism or similar). The three </a:t>
            </a:r>
            <a:r>
              <a:rPr lang="en-GB" sz="2400" dirty="0" smtClean="0">
                <a:latin typeface="Comic Sans MS" panose="030F0702030302020204" pitchFamily="66" charset="0"/>
              </a:rPr>
              <a:t>part </a:t>
            </a:r>
            <a:r>
              <a:rPr lang="en-GB" sz="2400" dirty="0">
                <a:latin typeface="Comic Sans MS" panose="030F0702030302020204" pitchFamily="66" charset="0"/>
              </a:rPr>
              <a:t>cognitive </a:t>
            </a:r>
            <a:r>
              <a:rPr lang="en-GB" sz="2400" dirty="0" smtClean="0">
                <a:latin typeface="Comic Sans MS" panose="030F0702030302020204" pitchFamily="66" charset="0"/>
              </a:rPr>
              <a:t>behavioural </a:t>
            </a:r>
            <a:r>
              <a:rPr lang="en-GB" sz="2400" dirty="0">
                <a:latin typeface="Comic Sans MS" panose="030F0702030302020204" pitchFamily="66" charset="0"/>
              </a:rPr>
              <a:t>curriculum helps students to develop further awareness of their own thinking and social </a:t>
            </a:r>
            <a:r>
              <a:rPr lang="en-GB" sz="2400" dirty="0" smtClean="0">
                <a:latin typeface="Comic Sans MS" panose="030F0702030302020204" pitchFamily="66" charset="0"/>
              </a:rPr>
              <a:t>behaviours </a:t>
            </a:r>
            <a:r>
              <a:rPr lang="en-GB" sz="2400" dirty="0">
                <a:latin typeface="Comic Sans MS" panose="030F0702030302020204" pitchFamily="66" charset="0"/>
              </a:rPr>
              <a:t>and learn strategies to help them develop better self-regulation across a range of these </a:t>
            </a:r>
            <a:r>
              <a:rPr lang="en-GB" sz="2400" dirty="0" smtClean="0">
                <a:latin typeface="Comic Sans MS" panose="030F0702030302020204" pitchFamily="66" charset="0"/>
              </a:rPr>
              <a:t>behaviours.</a:t>
            </a:r>
          </a:p>
          <a:p>
            <a:r>
              <a:rPr lang="en-GB" sz="2400" dirty="0" smtClean="0">
                <a:latin typeface="Comic Sans MS" panose="030F0702030302020204" pitchFamily="66" charset="0"/>
              </a:rPr>
              <a:t>Improves learning behaviours, communication and self-awareness.</a:t>
            </a:r>
            <a:r>
              <a:rPr lang="en-GB" sz="2400" dirty="0">
                <a:latin typeface="Comic Sans MS" panose="030F0702030302020204" pitchFamily="66" charset="0"/>
              </a:rPr>
              <a:t/>
            </a:r>
            <a:br>
              <a:rPr lang="en-GB" sz="2400" dirty="0">
                <a:latin typeface="Comic Sans MS" panose="030F0702030302020204" pitchFamily="66" charset="0"/>
              </a:rPr>
            </a:br>
            <a:endParaRPr lang="en-GB" sz="2400" dirty="0">
              <a:latin typeface="Comic Sans MS" panose="030F0702030302020204" pitchFamily="66" charset="0"/>
            </a:endParaRPr>
          </a:p>
        </p:txBody>
      </p:sp>
    </p:spTree>
    <p:extLst>
      <p:ext uri="{BB962C8B-B14F-4D97-AF65-F5344CB8AC3E}">
        <p14:creationId xmlns:p14="http://schemas.microsoft.com/office/powerpoint/2010/main" val="14221841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Dyslexia/</a:t>
            </a:r>
            <a:r>
              <a:rPr lang="en-GB" dirty="0" err="1" smtClean="0">
                <a:latin typeface="Comic Sans MS" panose="030F0702030302020204" pitchFamily="66" charset="0"/>
              </a:rPr>
              <a:t>SpLD</a:t>
            </a:r>
            <a:r>
              <a:rPr lang="en-GB" dirty="0" smtClean="0">
                <a:latin typeface="Comic Sans MS" panose="030F0702030302020204" pitchFamily="66" charset="0"/>
              </a:rPr>
              <a:t> Group</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pPr marL="0" indent="0">
              <a:buNone/>
            </a:pPr>
            <a:r>
              <a:rPr lang="en-GB" dirty="0" smtClean="0">
                <a:latin typeface="Comic Sans MS" panose="030F0702030302020204" pitchFamily="66" charset="0"/>
              </a:rPr>
              <a:t>Children with specific difficulties in literacy or Dyslexic tendencies need lots of multi-sensory, repetitive learning opportunities in order to over-learn and embed spellings, words and literacy skills.</a:t>
            </a:r>
            <a:endParaRPr lang="en-GB" dirty="0">
              <a:latin typeface="Comic Sans MS" panose="030F0702030302020204" pitchFamily="66" charset="0"/>
            </a:endParaRPr>
          </a:p>
          <a:p>
            <a:pPr marL="0" indent="0">
              <a:buNone/>
            </a:pPr>
            <a:r>
              <a:rPr lang="en-GB" dirty="0" smtClean="0">
                <a:latin typeface="Comic Sans MS" panose="030F0702030302020204" pitchFamily="66" charset="0"/>
              </a:rPr>
              <a:t>Children have the opportunity to attend daily 30 minute sessions with different teaching techniques than those in the class, aimed at helping the children overcome their difficulties in literacy development.</a:t>
            </a:r>
          </a:p>
          <a:p>
            <a:pPr marL="0" indent="0">
              <a:buNone/>
            </a:pPr>
            <a:r>
              <a:rPr lang="en-GB" dirty="0" smtClean="0">
                <a:latin typeface="Comic Sans MS" panose="030F0702030302020204" pitchFamily="66" charset="0"/>
              </a:rPr>
              <a:t>Files should come home daily, and please support children with spellings, word recognition, reading, handwriting etc.. Bookmarks containing their weekly spellings are sent back with them to their classroom, so that they can be monitored and embedded.</a:t>
            </a:r>
            <a:endParaRPr lang="en-GB" dirty="0">
              <a:latin typeface="Comic Sans MS" panose="030F0702030302020204" pitchFamily="66" charset="0"/>
            </a:endParaRPr>
          </a:p>
        </p:txBody>
      </p:sp>
    </p:spTree>
    <p:extLst>
      <p:ext uri="{BB962C8B-B14F-4D97-AF65-F5344CB8AC3E}">
        <p14:creationId xmlns:p14="http://schemas.microsoft.com/office/powerpoint/2010/main" val="22927611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Targeted Play</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Children with a range of challenges and needs ranging from specified special educational needs to social and emotional challenges attend these groups. Around 12 to 15 children attend for an hour weekly.</a:t>
            </a:r>
          </a:p>
          <a:p>
            <a:pPr marL="0" indent="0">
              <a:buNone/>
            </a:pPr>
            <a:r>
              <a:rPr lang="en-GB" dirty="0" smtClean="0">
                <a:latin typeface="Comic Sans MS" panose="030F0702030302020204" pitchFamily="66" charset="0"/>
              </a:rPr>
              <a:t>Children have individual targets, and play opportunities are offered to facilitate children achieving these targets without them realising they are doing so.</a:t>
            </a:r>
          </a:p>
          <a:p>
            <a:pPr marL="0" indent="0">
              <a:buNone/>
            </a:pPr>
            <a:r>
              <a:rPr lang="en-GB" dirty="0" smtClean="0">
                <a:latin typeface="Comic Sans MS" panose="030F0702030302020204" pitchFamily="66" charset="0"/>
              </a:rPr>
              <a:t>A relaxed opportunity for skill acquisition ending in a drink and snack.</a:t>
            </a:r>
            <a:endParaRPr lang="en-GB" dirty="0">
              <a:latin typeface="Comic Sans MS" panose="030F0702030302020204" pitchFamily="66" charset="0"/>
            </a:endParaRPr>
          </a:p>
        </p:txBody>
      </p:sp>
    </p:spTree>
    <p:extLst>
      <p:ext uri="{BB962C8B-B14F-4D97-AF65-F5344CB8AC3E}">
        <p14:creationId xmlns:p14="http://schemas.microsoft.com/office/powerpoint/2010/main" val="1672925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Colourful Semantics</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5030" y="1438036"/>
            <a:ext cx="4067902" cy="1228046"/>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5431" y="1425307"/>
            <a:ext cx="3308733" cy="2481550"/>
          </a:xfrm>
          <a:prstGeom prst="rect">
            <a:avLst/>
          </a:prstGeom>
        </p:spPr>
      </p:pic>
      <p:sp>
        <p:nvSpPr>
          <p:cNvPr id="6" name="TextBox 5"/>
          <p:cNvSpPr txBox="1"/>
          <p:nvPr/>
        </p:nvSpPr>
        <p:spPr>
          <a:xfrm>
            <a:off x="838200" y="3349128"/>
            <a:ext cx="5540566" cy="2246769"/>
          </a:xfrm>
          <a:prstGeom prst="rect">
            <a:avLst/>
          </a:prstGeom>
          <a:noFill/>
        </p:spPr>
        <p:txBody>
          <a:bodyPr wrap="square" rtlCol="0">
            <a:spAutoFit/>
          </a:bodyPr>
          <a:lstStyle/>
          <a:p>
            <a:r>
              <a:rPr lang="en-GB" sz="2800" dirty="0" smtClean="0">
                <a:latin typeface="Comic Sans MS" panose="030F0702030302020204" pitchFamily="66" charset="0"/>
              </a:rPr>
              <a:t>A highly visual method of supporting children to write more complex and meaningful sentences that make sense, and extend their vocabulary use.</a:t>
            </a:r>
            <a:endParaRPr lang="en-GB" sz="2800" dirty="0">
              <a:latin typeface="Comic Sans MS" panose="030F0702030302020204" pitchFamily="66" charset="0"/>
            </a:endParaRPr>
          </a:p>
        </p:txBody>
      </p:sp>
    </p:spTree>
    <p:extLst>
      <p:ext uri="{BB962C8B-B14F-4D97-AF65-F5344CB8AC3E}">
        <p14:creationId xmlns:p14="http://schemas.microsoft.com/office/powerpoint/2010/main" val="33186372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Precision Teaching</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sz="3600" dirty="0" smtClean="0">
                <a:latin typeface="Comic Sans MS" panose="030F0702030302020204" pitchFamily="66" charset="0"/>
              </a:rPr>
              <a:t>Children receive short 20/30minute 1:1 sessions around specific targets in English, Reading or Maths with </a:t>
            </a:r>
            <a:r>
              <a:rPr lang="en-GB" sz="3600" dirty="0" err="1" smtClean="0">
                <a:latin typeface="Comic Sans MS" panose="030F0702030302020204" pitchFamily="66" charset="0"/>
              </a:rPr>
              <a:t>adults.This</a:t>
            </a:r>
            <a:r>
              <a:rPr lang="en-GB" sz="3600" dirty="0" smtClean="0">
                <a:latin typeface="Comic Sans MS" panose="030F0702030302020204" pitchFamily="66" charset="0"/>
              </a:rPr>
              <a:t> might be ongoing or very short term around a specific difficulty or learning objective.</a:t>
            </a:r>
            <a:endParaRPr lang="en-GB" sz="3600" dirty="0">
              <a:latin typeface="Comic Sans MS" panose="030F0702030302020204" pitchFamily="66" charset="0"/>
            </a:endParaRPr>
          </a:p>
        </p:txBody>
      </p:sp>
    </p:spTree>
    <p:extLst>
      <p:ext uri="{BB962C8B-B14F-4D97-AF65-F5344CB8AC3E}">
        <p14:creationId xmlns:p14="http://schemas.microsoft.com/office/powerpoint/2010/main" val="42264568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Small group Maths and English Interventions</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Children receive small group teaching around specific Maths concepts or aspects of English. They are taught strategies that they can utilise to then take this learning back into the classroom environment.</a:t>
            </a:r>
            <a:endParaRPr lang="en-GB"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781540"/>
            <a:ext cx="2495550" cy="18288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0170" y="3781540"/>
            <a:ext cx="2162175" cy="21145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2010" y="3079865"/>
            <a:ext cx="2540000" cy="3517900"/>
          </a:xfrm>
          <a:prstGeom prst="rect">
            <a:avLst/>
          </a:prstGeom>
        </p:spPr>
      </p:pic>
    </p:spTree>
    <p:extLst>
      <p:ext uri="{BB962C8B-B14F-4D97-AF65-F5344CB8AC3E}">
        <p14:creationId xmlns:p14="http://schemas.microsoft.com/office/powerpoint/2010/main" val="31059968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Positive Play</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sz="3600" dirty="0" smtClean="0">
                <a:latin typeface="Comic Sans MS" panose="030F0702030302020204" pitchFamily="66" charset="0"/>
              </a:rPr>
              <a:t>1:1 focused and targeted play with one adult to one child. Children are able to play and explore their feelings and discuss their needs.</a:t>
            </a:r>
          </a:p>
          <a:p>
            <a:pPr marL="0" indent="0">
              <a:buNone/>
            </a:pPr>
            <a:endParaRPr lang="en-GB" sz="3600" dirty="0" smtClean="0">
              <a:latin typeface="Comic Sans MS" panose="030F0702030302020204" pitchFamily="66" charset="0"/>
            </a:endParaRPr>
          </a:p>
          <a:p>
            <a:pPr marL="0" indent="0">
              <a:buNone/>
            </a:pPr>
            <a:r>
              <a:rPr lang="en-GB" sz="3600" dirty="0" smtClean="0">
                <a:latin typeface="Comic Sans MS" panose="030F0702030302020204" pitchFamily="66" charset="0"/>
              </a:rPr>
              <a:t>Mrs Matkin conducts these specialist sessions.</a:t>
            </a:r>
            <a:endParaRPr lang="en-GB" sz="3600" dirty="0">
              <a:latin typeface="Comic Sans MS" panose="030F0702030302020204" pitchFamily="66" charset="0"/>
            </a:endParaRPr>
          </a:p>
        </p:txBody>
      </p:sp>
    </p:spTree>
    <p:extLst>
      <p:ext uri="{BB962C8B-B14F-4D97-AF65-F5344CB8AC3E}">
        <p14:creationId xmlns:p14="http://schemas.microsoft.com/office/powerpoint/2010/main" val="8746714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Comic Sans MS" panose="030F0702030302020204" pitchFamily="66" charset="0"/>
              </a:rPr>
              <a:t>Talk Boost/Early Talk Boost</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latin typeface="Comic Sans MS" panose="030F0702030302020204" pitchFamily="66" charset="0"/>
              </a:rPr>
              <a:t>This is an evidence-based researched intervention for those children who have mildly delayed speech, language and communication. </a:t>
            </a:r>
          </a:p>
          <a:p>
            <a:pPr marL="0" indent="0">
              <a:buNone/>
            </a:pPr>
            <a:r>
              <a:rPr lang="en-GB" dirty="0" smtClean="0">
                <a:latin typeface="Comic Sans MS" panose="030F0702030302020204" pitchFamily="66" charset="0"/>
              </a:rPr>
              <a:t>The children receive 3 weekly sessions of 45 minutes in a ratio of 1:6 for Talk Boost and 3 sessions of 30 minutes in a ratio of 1:8 for Early Talk Boost.</a:t>
            </a:r>
          </a:p>
          <a:p>
            <a:pPr marL="0" indent="0">
              <a:buNone/>
            </a:pPr>
            <a:r>
              <a:rPr lang="en-GB" dirty="0" smtClean="0">
                <a:latin typeface="Comic Sans MS" panose="030F0702030302020204" pitchFamily="66" charset="0"/>
              </a:rPr>
              <a:t>This is a specialist program designed by the national Speech and Language charity, ICAN.</a:t>
            </a:r>
          </a:p>
          <a:p>
            <a:pPr marL="0" indent="0">
              <a:buNone/>
            </a:pPr>
            <a:r>
              <a:rPr lang="en-GB" dirty="0" smtClean="0">
                <a:latin typeface="Comic Sans MS" panose="030F0702030302020204" pitchFamily="66" charset="0"/>
              </a:rPr>
              <a:t>Children will bring home workbooks and books to share with you. Please help the children complete the tasks together, and ensure the books are returned to school daily. Children generally make between 6 and 18 months progress in their language skills through this intervention.</a:t>
            </a:r>
            <a:endParaRPr lang="en-GB" dirty="0">
              <a:latin typeface="Comic Sans MS" panose="030F0702030302020204" pitchFamily="66"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421" y="230188"/>
            <a:ext cx="1854031" cy="116421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4751" y="230188"/>
            <a:ext cx="1619250" cy="1447800"/>
          </a:xfrm>
          <a:prstGeom prst="rect">
            <a:avLst/>
          </a:prstGeom>
        </p:spPr>
      </p:pic>
    </p:spTree>
    <p:extLst>
      <p:ext uri="{BB962C8B-B14F-4D97-AF65-F5344CB8AC3E}">
        <p14:creationId xmlns:p14="http://schemas.microsoft.com/office/powerpoint/2010/main" val="39838857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788</Words>
  <Application>Microsoft Office PowerPoint</Application>
  <PresentationFormat>Custom</PresentationFormat>
  <Paragraphs>63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SEND Interventions at River View Primary &amp; Nursery School</vt:lpstr>
      <vt:lpstr>The Listening Program</vt:lpstr>
      <vt:lpstr>  TLP has global effects on the brain, and is commonly used to support changes in a wide range of brain performance areas:  </vt:lpstr>
      <vt:lpstr>Lego Therapy</vt:lpstr>
      <vt:lpstr>What is Lego therapy?</vt:lpstr>
      <vt:lpstr>What skills do the children develop?</vt:lpstr>
      <vt:lpstr>Speech &amp; Language Therapy</vt:lpstr>
      <vt:lpstr>Superflex – Social Communication</vt:lpstr>
      <vt:lpstr>Dyslexia/SpLD Group</vt:lpstr>
      <vt:lpstr>Targeted Play</vt:lpstr>
      <vt:lpstr>Colourful Semantics</vt:lpstr>
      <vt:lpstr>Precision Teaching</vt:lpstr>
      <vt:lpstr>Small group Maths and English Interventions</vt:lpstr>
      <vt:lpstr>Positive Play</vt:lpstr>
      <vt:lpstr>Talk Boost/Early Talk Boost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Interventions at River View Primary &amp; Nursery School</dc:title>
  <dc:creator>icberry</dc:creator>
  <cp:lastModifiedBy>Susan Wilkinson</cp:lastModifiedBy>
  <cp:revision>17</cp:revision>
  <cp:lastPrinted>2016-01-03T17:26:24Z</cp:lastPrinted>
  <dcterms:created xsi:type="dcterms:W3CDTF">2015-10-04T10:16:00Z</dcterms:created>
  <dcterms:modified xsi:type="dcterms:W3CDTF">2016-06-16T20:15:14Z</dcterms:modified>
</cp:coreProperties>
</file>